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59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6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10827050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9999689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6EE3B-00B4-4EE6-9996-4F542D812009}"/>
              </a:ext>
            </a:extLst>
          </p:cNvPr>
          <p:cNvSpPr txBox="1"/>
          <p:nvPr userDrawn="1"/>
        </p:nvSpPr>
        <p:spPr>
          <a:xfrm>
            <a:off x="11001730" y="313661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0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336028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36028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2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3" y="3020791"/>
            <a:ext cx="3526094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6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6" y="3018529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74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2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2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4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5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3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10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31358" cy="359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82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67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4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129637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09" y="2336873"/>
            <a:ext cx="498427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0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19" y="2226202"/>
            <a:ext cx="522811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3030008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199" y="3030007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2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2"/>
            <a:ext cx="624646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0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27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eyan-yosifov.com/devbg/CAG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yan-yosifov" TargetMode="External"/><Relationship Id="rId2" Type="http://schemas.openxmlformats.org/officeDocument/2006/relationships/hyperlink" Target="https://www.linkedin.com/in/deyan-yosifov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://deyan-yosifov.com/" TargetMode="External"/><Relationship Id="rId4" Type="http://schemas.openxmlformats.org/officeDocument/2006/relationships/hyperlink" Target="https://twitter.com/deyan_yosifo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bb613553(v=vs.100).asp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eyan-yosifov/xaml-to-unit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768" y="821143"/>
            <a:ext cx="9220200" cy="1642818"/>
          </a:xfrm>
        </p:spPr>
        <p:txBody>
          <a:bodyPr/>
          <a:lstStyle/>
          <a:p>
            <a:r>
              <a:rPr lang="en-US" dirty="0"/>
              <a:t>From XAML to cross-platform development with Unity</a:t>
            </a:r>
            <a:endParaRPr lang="bg-B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7641" y="4991916"/>
            <a:ext cx="8144134" cy="1117687"/>
          </a:xfrm>
        </p:spPr>
        <p:txBody>
          <a:bodyPr/>
          <a:lstStyle/>
          <a:p>
            <a:r>
              <a:rPr lang="en-US" dirty="0"/>
              <a:t>by Deyan Yosifov</a:t>
            </a:r>
          </a:p>
          <a:p>
            <a:r>
              <a:rPr lang="en-US" dirty="0"/>
              <a:t>Senior Software Developer @ Progress Telerik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4EA75-F043-4775-B7AE-54B37EF0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42" y="2567890"/>
            <a:ext cx="5766766" cy="2713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626FF-92E7-42D2-9017-F9F42241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07" y="3616061"/>
            <a:ext cx="2135992" cy="5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65EF-41C1-4432-AB58-89064099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126123"/>
            <a:ext cx="9613861" cy="572925"/>
          </a:xfrm>
        </p:spPr>
        <p:txBody>
          <a:bodyPr>
            <a:normAutofit fontScale="90000"/>
          </a:bodyPr>
          <a:lstStyle/>
          <a:p>
            <a:r>
              <a:rPr lang="en-US" dirty="0"/>
              <a:t>Unity scripts demo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57AC-7F62-493E-AF02-7F1E3B3B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04" y="4284642"/>
            <a:ext cx="10998774" cy="177477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Unity project contains CAGD scene which uses scripts from </a:t>
            </a:r>
            <a:r>
              <a:rPr lang="en-US" dirty="0" err="1"/>
              <a:t>SampleScripts</a:t>
            </a:r>
            <a:r>
              <a:rPr lang="en-US" dirty="0"/>
              <a:t> folder.</a:t>
            </a:r>
          </a:p>
          <a:p>
            <a:r>
              <a:rPr lang="en-US" dirty="0" err="1"/>
              <a:t>ReusedScripts</a:t>
            </a:r>
            <a:r>
              <a:rPr lang="en-US" dirty="0"/>
              <a:t> subfolder contains scripts which are practically reused from the XAML demo.</a:t>
            </a:r>
          </a:p>
          <a:p>
            <a:r>
              <a:rPr lang="en-US" dirty="0" err="1"/>
              <a:t>AdaptedScripts</a:t>
            </a:r>
            <a:r>
              <a:rPr lang="en-US" dirty="0"/>
              <a:t> subfolder has scripts which correspond to some XAML demo script but has more modification in order to adapt to Unity technology requirements.</a:t>
            </a:r>
          </a:p>
          <a:p>
            <a:r>
              <a:rPr lang="en-US" dirty="0"/>
              <a:t>The rest scripts are Unity specific.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D3988-87AD-432D-A6D6-2E0F0A09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7" y="863630"/>
            <a:ext cx="6180083" cy="3256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9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2CE-92AF-44A4-A2D2-E09DB612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22" y="197012"/>
            <a:ext cx="9613861" cy="624679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6C55-940B-4A11-96B4-63148254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4298103"/>
            <a:ext cx="10770781" cy="1636037"/>
          </a:xfrm>
        </p:spPr>
        <p:txBody>
          <a:bodyPr/>
          <a:lstStyle/>
          <a:p>
            <a:r>
              <a:rPr lang="en-US" dirty="0"/>
              <a:t>Let’s build our demo Unity scene so that it works for Web, Mobile, Desktop and VR.</a:t>
            </a:r>
          </a:p>
          <a:p>
            <a:r>
              <a:rPr lang="en-US" dirty="0"/>
              <a:t>A web version of the app is already uploaded and can be seen on: </a:t>
            </a:r>
            <a:r>
              <a:rPr lang="en-US" dirty="0">
                <a:hlinkClick r:id="rId2"/>
              </a:rPr>
              <a:t>http://deyan-yosifov.com/devbg/CAGD/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E6F9B-7F29-4D4B-8A92-0FA93581A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02" y="843048"/>
            <a:ext cx="5110174" cy="34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322" y="2338251"/>
            <a:ext cx="182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4982" y="2338251"/>
            <a:ext cx="5965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LinkedIn: </a:t>
            </a:r>
            <a:r>
              <a:rPr lang="en-US" sz="1600" dirty="0">
                <a:hlinkClick r:id="rId2"/>
              </a:rPr>
              <a:t>https://www.linkedin.com/in/deyan-yosifov/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600" dirty="0">
                <a:hlinkClick r:id="rId3"/>
              </a:rPr>
              <a:t>https://github.com/deyan-yosifov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Twitter: </a:t>
            </a:r>
            <a:r>
              <a:rPr lang="en-US" sz="1600" dirty="0">
                <a:hlinkClick r:id="rId4"/>
              </a:rPr>
              <a:t>https://twitter.com/deyan_yosifov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36582" y="4762225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6895" y="528544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Bootstrapping microservices in seconds</a:t>
            </a:r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CF4AD0B-AA5D-4C63-A9D7-1E34839BD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49" y="2385356"/>
            <a:ext cx="1910480" cy="191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0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42F1-E3B9-4F1E-B688-752F0ED51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52490"/>
            <a:ext cx="9613861" cy="1080938"/>
          </a:xfrm>
        </p:spPr>
        <p:txBody>
          <a:bodyPr/>
          <a:lstStyle/>
          <a:p>
            <a:r>
              <a:rPr lang="en-US" dirty="0"/>
              <a:t>What is WPF 3D?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4026-06AA-4E82-AE4A-9F3D7A888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09" y="4493515"/>
            <a:ext cx="10770781" cy="1587563"/>
          </a:xfrm>
        </p:spPr>
        <p:txBody>
          <a:bodyPr>
            <a:normAutofit/>
          </a:bodyPr>
          <a:lstStyle/>
          <a:p>
            <a:r>
              <a:rPr lang="en-US" sz="2000" dirty="0"/>
              <a:t>Built-in WPF functionality allowing to visualize 3D scene.</a:t>
            </a:r>
          </a:p>
          <a:p>
            <a:r>
              <a:rPr lang="en-US" sz="2000" dirty="0"/>
              <a:t>Easy way to integrate 2D </a:t>
            </a:r>
            <a:r>
              <a:rPr lang="en-US" sz="2000" dirty="0" err="1"/>
              <a:t>UIElements</a:t>
            </a:r>
            <a:r>
              <a:rPr lang="en-US" sz="2000" dirty="0"/>
              <a:t> with 3D Viewport.</a:t>
            </a:r>
          </a:p>
          <a:p>
            <a:r>
              <a:rPr lang="en-US" sz="2000" dirty="0"/>
              <a:t>3D API follows familiar WPF patterns and conventions which makes it easy to use.</a:t>
            </a:r>
          </a:p>
          <a:p>
            <a:r>
              <a:rPr lang="en-US" sz="2000" dirty="0"/>
              <a:t>3D scene may be defined either with XAML or with procedural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3CDA1-1DA5-4C52-A477-BF011242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19" y="1201658"/>
            <a:ext cx="3174087" cy="3244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F2272-C27B-49C0-80F5-D030FE6D7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15" y="1180662"/>
            <a:ext cx="4571867" cy="32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AE92-5110-496B-AB20-0784901C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01" y="0"/>
            <a:ext cx="9613861" cy="730132"/>
          </a:xfrm>
        </p:spPr>
        <p:txBody>
          <a:bodyPr/>
          <a:lstStyle/>
          <a:p>
            <a:r>
              <a:rPr lang="en-US" dirty="0"/>
              <a:t>Scene graph hierarchy in 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BA7C5-B1F4-415B-8A02-A3BF32087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5" y="4118260"/>
            <a:ext cx="11640372" cy="2079340"/>
          </a:xfrm>
        </p:spPr>
        <p:txBody>
          <a:bodyPr>
            <a:normAutofit/>
          </a:bodyPr>
          <a:lstStyle/>
          <a:p>
            <a:r>
              <a:rPr lang="en-US" dirty="0"/>
              <a:t>Viewport3D is the parent element</a:t>
            </a:r>
          </a:p>
          <a:p>
            <a:pPr lvl="1"/>
            <a:r>
              <a:rPr lang="en-US" dirty="0"/>
              <a:t>Viewport3D.Camera property</a:t>
            </a:r>
          </a:p>
          <a:p>
            <a:pPr lvl="1"/>
            <a:r>
              <a:rPr lang="en-US" dirty="0"/>
              <a:t>Viewport3D.Children property</a:t>
            </a:r>
          </a:p>
          <a:p>
            <a:pPr lvl="2"/>
            <a:r>
              <a:rPr lang="en-US" dirty="0"/>
              <a:t>Visual3D elements – define 3D objects with Model3D and position them with Transform3D</a:t>
            </a:r>
          </a:p>
          <a:p>
            <a:pPr lvl="3"/>
            <a:r>
              <a:rPr lang="en-US" dirty="0"/>
              <a:t>Model3D elements – define the 3D objects look with Geometry3D and Material</a:t>
            </a:r>
          </a:p>
          <a:p>
            <a:pPr lvl="4"/>
            <a:r>
              <a:rPr lang="en-US" dirty="0"/>
              <a:t>Geometry3D elements – define the geometry points, triangles, light </a:t>
            </a:r>
            <a:r>
              <a:rPr lang="en-US" dirty="0" err="1"/>
              <a:t>normals</a:t>
            </a:r>
            <a:r>
              <a:rPr lang="en-US" dirty="0"/>
              <a:t> and texture coordinates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63E4A-4EF6-4AF3-8343-63B215A8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3" y="721917"/>
            <a:ext cx="475488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4DCC-0A6A-4581-85E1-CAB7827B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54" y="62348"/>
            <a:ext cx="9613861" cy="621759"/>
          </a:xfrm>
        </p:spPr>
        <p:txBody>
          <a:bodyPr/>
          <a:lstStyle/>
          <a:p>
            <a:r>
              <a:rPr lang="en-US" dirty="0"/>
              <a:t>Interaction with 3D elements</a:t>
            </a:r>
            <a:r>
              <a:rPr lang="bg-BG" dirty="0"/>
              <a:t> </a:t>
            </a:r>
            <a:r>
              <a:rPr lang="en-US" dirty="0"/>
              <a:t>in WPF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AA4E-959D-419B-B514-A4714DBC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60" y="3725332"/>
            <a:ext cx="10770781" cy="24099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Viewport3D</a:t>
            </a:r>
          </a:p>
          <a:p>
            <a:pPr lvl="1"/>
            <a:r>
              <a:rPr lang="en-US" dirty="0"/>
              <a:t>Attach to Mouse events of Viewport3D class.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HitTestResult</a:t>
            </a:r>
            <a:r>
              <a:rPr lang="en-US" dirty="0"/>
              <a:t> to see if some Visual3D instance is interacted.</a:t>
            </a:r>
          </a:p>
          <a:p>
            <a:r>
              <a:rPr lang="en-US" dirty="0"/>
              <a:t>UIElement3D – attach to mouse events directly to a single 3D object in the scene.</a:t>
            </a:r>
          </a:p>
          <a:p>
            <a:r>
              <a:rPr lang="en-US" dirty="0"/>
              <a:t>Viewport2DVisual3D</a:t>
            </a:r>
          </a:p>
          <a:p>
            <a:pPr lvl="1"/>
            <a:r>
              <a:rPr lang="en-US" dirty="0"/>
              <a:t>Allows you to place 2D </a:t>
            </a:r>
            <a:r>
              <a:rPr lang="en-US" dirty="0" err="1"/>
              <a:t>UIElement</a:t>
            </a:r>
            <a:r>
              <a:rPr lang="en-US" dirty="0"/>
              <a:t> instances on the side of a 3D object.</a:t>
            </a:r>
          </a:p>
          <a:p>
            <a:pPr lvl="1"/>
            <a:r>
              <a:rPr lang="en-US" dirty="0"/>
              <a:t>Interact directly with the 2D </a:t>
            </a:r>
            <a:r>
              <a:rPr lang="en-US" dirty="0" err="1"/>
              <a:t>UIElement</a:t>
            </a:r>
            <a:r>
              <a:rPr lang="en-US" dirty="0"/>
              <a:t> instances using their mouse events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8868A-45AB-447B-AB76-9EEA31C88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3" y="927815"/>
            <a:ext cx="5278644" cy="27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7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DDE9-F479-40DC-9B37-E106FA43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74" y="109761"/>
            <a:ext cx="9613861" cy="601439"/>
          </a:xfrm>
        </p:spPr>
        <p:txBody>
          <a:bodyPr/>
          <a:lstStyle/>
          <a:p>
            <a:r>
              <a:rPr lang="en-US" dirty="0"/>
              <a:t>WPF 3D engine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C7FE-9233-452F-905C-0E8C8AC2E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75" y="2804233"/>
            <a:ext cx="10770781" cy="3312087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SpotLight</a:t>
            </a:r>
            <a:r>
              <a:rPr lang="en-US" dirty="0"/>
              <a:t> and </a:t>
            </a:r>
            <a:r>
              <a:rPr lang="en-US" dirty="0" err="1"/>
              <a:t>PointLight</a:t>
            </a:r>
            <a:endParaRPr lang="en-US" dirty="0"/>
          </a:p>
          <a:p>
            <a:pPr lvl="1"/>
            <a:r>
              <a:rPr lang="en-US" dirty="0"/>
              <a:t>May not shade light some triangles.</a:t>
            </a:r>
          </a:p>
          <a:p>
            <a:pPr lvl="1"/>
            <a:r>
              <a:rPr lang="en-US" dirty="0"/>
              <a:t>May be </a:t>
            </a:r>
            <a:r>
              <a:rPr lang="en-US" dirty="0" err="1"/>
              <a:t>workarounded</a:t>
            </a:r>
            <a:r>
              <a:rPr lang="en-US" dirty="0"/>
              <a:t> in some scenarios by making more dense mesh.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The engine may not show some objects behind transparent triangles.</a:t>
            </a:r>
          </a:p>
          <a:p>
            <a:pPr lvl="1"/>
            <a:r>
              <a:rPr lang="en-US" dirty="0"/>
              <a:t>May be </a:t>
            </a:r>
            <a:r>
              <a:rPr lang="en-US" dirty="0" err="1"/>
              <a:t>workarounded</a:t>
            </a:r>
            <a:r>
              <a:rPr lang="en-US" dirty="0"/>
              <a:t> in some scenarios by reordering the children of the scene.</a:t>
            </a:r>
          </a:p>
          <a:p>
            <a:pPr lvl="1"/>
            <a:r>
              <a:rPr lang="en-US" dirty="0"/>
              <a:t>Translucent objects should be last scene’s children to ensure that WPF engine will render them last.</a:t>
            </a:r>
          </a:p>
          <a:p>
            <a:r>
              <a:rPr lang="en-US" dirty="0" err="1"/>
              <a:t>ProjectionCamera</a:t>
            </a:r>
            <a:r>
              <a:rPr lang="en-US" dirty="0"/>
              <a:t> </a:t>
            </a:r>
            <a:r>
              <a:rPr lang="en-US" dirty="0" err="1"/>
              <a:t>NearPlaneDistance</a:t>
            </a:r>
            <a:r>
              <a:rPr lang="en-US" dirty="0"/>
              <a:t> and </a:t>
            </a:r>
            <a:r>
              <a:rPr lang="en-US" dirty="0" err="1"/>
              <a:t>FarPlaneDistance</a:t>
            </a:r>
            <a:r>
              <a:rPr lang="en-US" dirty="0"/>
              <a:t> properties may clip objects.</a:t>
            </a:r>
          </a:p>
          <a:p>
            <a:r>
              <a:rPr lang="en-US" dirty="0"/>
              <a:t>Z-fighting</a:t>
            </a:r>
          </a:p>
          <a:p>
            <a:pPr lvl="1"/>
            <a:r>
              <a:rPr lang="en-US" dirty="0"/>
              <a:t>When surfaces are close to each other the camera cannot determine which to show.</a:t>
            </a:r>
          </a:p>
          <a:p>
            <a:pPr lvl="1"/>
            <a:r>
              <a:rPr lang="en-US" dirty="0"/>
              <a:t>May be </a:t>
            </a:r>
            <a:r>
              <a:rPr lang="en-US" dirty="0" err="1"/>
              <a:t>workarounded</a:t>
            </a:r>
            <a:r>
              <a:rPr lang="en-US" dirty="0"/>
              <a:t> by changing the </a:t>
            </a:r>
            <a:r>
              <a:rPr lang="en-US" dirty="0" err="1"/>
              <a:t>FarPlaneDistance</a:t>
            </a:r>
            <a:r>
              <a:rPr lang="en-US" dirty="0"/>
              <a:t> not to be Infinity.</a:t>
            </a:r>
          </a:p>
          <a:p>
            <a:pPr lvl="1"/>
            <a:r>
              <a:rPr lang="en-US" dirty="0"/>
              <a:t>Does not occur when surfaces coincide exactly – the second rendered will appear on top.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1BB89-02D7-40F7-807E-F1CEB43E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2" y="741680"/>
            <a:ext cx="1813341" cy="1813341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16A6B-B0AA-46EB-A93E-5F9656C5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53" y="741680"/>
            <a:ext cx="1820537" cy="1813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5EA63-5BA6-497D-BF02-AA21B9403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520" y="747665"/>
            <a:ext cx="1813341" cy="1807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B7ECA1-3FA6-461F-AB55-0F0586AB7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98" y="769949"/>
            <a:ext cx="1820537" cy="17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C641-70F9-444B-91FB-B2D11C16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130082"/>
            <a:ext cx="9613861" cy="493065"/>
          </a:xfrm>
        </p:spPr>
        <p:txBody>
          <a:bodyPr>
            <a:normAutofit fontScale="90000"/>
          </a:bodyPr>
          <a:lstStyle/>
          <a:p>
            <a:r>
              <a:rPr lang="en-US" dirty="0"/>
              <a:t>WPF 3D performance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9510-AEA2-46E4-88AC-09183D733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819573"/>
            <a:ext cx="10770781" cy="51166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Viewport3D.IsHitTestVisible </a:t>
            </a:r>
          </a:p>
          <a:p>
            <a:pPr lvl="1"/>
            <a:r>
              <a:rPr lang="en-US" dirty="0"/>
              <a:t>Better be set to ‘false’ because otherwise every </a:t>
            </a:r>
            <a:r>
              <a:rPr lang="en-US" dirty="0" err="1"/>
              <a:t>MouseMove</a:t>
            </a:r>
            <a:r>
              <a:rPr lang="en-US" dirty="0"/>
              <a:t> makes hit tests with the whole scene.</a:t>
            </a:r>
          </a:p>
          <a:p>
            <a:pPr lvl="1"/>
            <a:r>
              <a:rPr lang="en-US" dirty="0"/>
              <a:t>Possible solution is to place Canvas over the Viewport3D and attach to Canvas Mouse events.</a:t>
            </a:r>
          </a:p>
          <a:p>
            <a:pPr lvl="1"/>
            <a:r>
              <a:rPr lang="en-US" dirty="0"/>
              <a:t>Still </a:t>
            </a:r>
            <a:r>
              <a:rPr lang="en-US" dirty="0" err="1"/>
              <a:t>VisualTreeHelper.HitTest</a:t>
            </a:r>
            <a:r>
              <a:rPr lang="en-US" dirty="0"/>
              <a:t> method may be used over Viewport3D when </a:t>
            </a:r>
            <a:r>
              <a:rPr lang="en-US" dirty="0" err="1"/>
              <a:t>HitTestResult</a:t>
            </a:r>
            <a:r>
              <a:rPr lang="en-US" dirty="0"/>
              <a:t> is needed.</a:t>
            </a:r>
          </a:p>
          <a:p>
            <a:r>
              <a:rPr lang="en-US" dirty="0"/>
              <a:t>Freezable objects</a:t>
            </a:r>
          </a:p>
          <a:p>
            <a:pPr lvl="1"/>
            <a:r>
              <a:rPr lang="en-US" dirty="0"/>
              <a:t>Call Freeze method if they are not going to be changed.</a:t>
            </a:r>
          </a:p>
          <a:p>
            <a:pPr lvl="1"/>
            <a:r>
              <a:rPr lang="en-US" dirty="0"/>
              <a:t>Consider using this approach for Brush, Material and Geometry3D classes.</a:t>
            </a:r>
          </a:p>
          <a:p>
            <a:r>
              <a:rPr lang="en-US" dirty="0"/>
              <a:t>Reuse whatever is repeating in the scene</a:t>
            </a:r>
          </a:p>
          <a:p>
            <a:pPr lvl="1"/>
            <a:r>
              <a:rPr lang="en-US" dirty="0"/>
              <a:t>Geometry3D (cylinders, cubes, spheres, ellipsoids, …)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GeometryModel3D</a:t>
            </a:r>
          </a:p>
          <a:p>
            <a:r>
              <a:rPr lang="en-US" dirty="0"/>
              <a:t>Use only front materials on objects that are not intended to be seen from inside.</a:t>
            </a:r>
          </a:p>
          <a:p>
            <a:r>
              <a:rPr lang="en-US" dirty="0"/>
              <a:t>Use simple materials when possible as material groups calculate the light on several passes.</a:t>
            </a:r>
          </a:p>
          <a:p>
            <a:r>
              <a:rPr lang="en-US" dirty="0"/>
              <a:t>More tips may be found in this </a:t>
            </a:r>
            <a:r>
              <a:rPr lang="en-US" dirty="0">
                <a:hlinkClick r:id="rId2"/>
              </a:rPr>
              <a:t>MSDN performance article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0FCB-7E38-4630-A87B-AFC2D261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102988"/>
            <a:ext cx="10217972" cy="818823"/>
          </a:xfrm>
        </p:spPr>
        <p:txBody>
          <a:bodyPr>
            <a:normAutofit fontScale="90000"/>
          </a:bodyPr>
          <a:lstStyle/>
          <a:p>
            <a:r>
              <a:rPr lang="en-US" dirty="0"/>
              <a:t>Unity – designed for building cross platform 3D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33494-54AF-40B8-A8A4-8987C2D0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" y="1097280"/>
            <a:ext cx="8010687" cy="48022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A8FDD-D8A2-4823-92A1-5EC10B03E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781" y="2120054"/>
            <a:ext cx="3403194" cy="32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4CC1-0C4B-4102-A3BF-431DD06C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17200"/>
            <a:ext cx="9613861" cy="1080938"/>
          </a:xfrm>
        </p:spPr>
        <p:txBody>
          <a:bodyPr/>
          <a:lstStyle/>
          <a:p>
            <a:r>
              <a:rPr lang="en-US" dirty="0"/>
              <a:t>Unity vs WPF 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EDC66-7060-49E0-901B-B193887F8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532408"/>
            <a:ext cx="10770781" cy="4403781"/>
          </a:xfrm>
        </p:spPr>
        <p:txBody>
          <a:bodyPr/>
          <a:lstStyle/>
          <a:p>
            <a:r>
              <a:rPr lang="en-US" dirty="0"/>
              <a:t>Unity provides larger variety of options when it comes to defining 3D content – materials, shaders, camera postprocessing, etc.</a:t>
            </a:r>
          </a:p>
          <a:p>
            <a:r>
              <a:rPr lang="en-US" dirty="0"/>
              <a:t>Unity uses composition pattern compared to the class inheritance which is typical for WPF.</a:t>
            </a:r>
          </a:p>
          <a:p>
            <a:r>
              <a:rPr lang="en-US" dirty="0"/>
              <a:t>Unity provides flexible way to reuse and in the same time modify scene content through its prefabs and prefab variants functionalities.</a:t>
            </a:r>
          </a:p>
          <a:p>
            <a:r>
              <a:rPr lang="en-US" dirty="0"/>
              <a:t>WPF is much more powerful when it comes to </a:t>
            </a:r>
            <a:r>
              <a:rPr lang="en-US" dirty="0" err="1"/>
              <a:t>layouting</a:t>
            </a:r>
            <a:r>
              <a:rPr lang="en-US" dirty="0"/>
              <a:t> 2D UI. </a:t>
            </a:r>
          </a:p>
          <a:p>
            <a:r>
              <a:rPr lang="en-US" dirty="0"/>
              <a:t>Unity provides more optimized approach for handling and interacting with the 3D elements by separating the collision components from the mesh components.</a:t>
            </a:r>
          </a:p>
        </p:txBody>
      </p:sp>
    </p:spTree>
    <p:extLst>
      <p:ext uri="{BB962C8B-B14F-4D97-AF65-F5344CB8AC3E}">
        <p14:creationId xmlns:p14="http://schemas.microsoft.com/office/powerpoint/2010/main" val="239164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65EF-41C1-4432-AB58-89064099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126123"/>
            <a:ext cx="9613861" cy="572925"/>
          </a:xfrm>
        </p:spPr>
        <p:txBody>
          <a:bodyPr>
            <a:normAutofit fontScale="90000"/>
          </a:bodyPr>
          <a:lstStyle/>
          <a:p>
            <a:r>
              <a:rPr lang="en-US" dirty="0"/>
              <a:t>Our mission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57AC-7F62-493E-AF02-7F1E3B3B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503" y="4284642"/>
            <a:ext cx="10770781" cy="1774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https://github.com/deyan-yosifov/xaml-to-unity</a:t>
            </a:r>
            <a:endParaRPr lang="en-US" dirty="0"/>
          </a:p>
          <a:p>
            <a:r>
              <a:rPr lang="en-US" dirty="0"/>
              <a:t>See the WPF demo in XAML-CAGD-Demo folder.</a:t>
            </a:r>
          </a:p>
          <a:p>
            <a:r>
              <a:rPr lang="en-US" dirty="0"/>
              <a:t>See how it can be converted to Unity in Unity-CAGD-Demo folder.</a:t>
            </a:r>
          </a:p>
          <a:p>
            <a:r>
              <a:rPr lang="en-US" dirty="0"/>
              <a:t>Test our Unity demo for Web, Mobile, Desktop and VR.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28D8A-4004-4D35-8619-8F17F79B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85" y="798585"/>
            <a:ext cx="6634906" cy="32153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9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BB2425-8FB1-4DE7-AAC1-042D674ABA99}" vid="{CE01ABC1-C393-421E-AE12-7866EE44F2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template_dotNET</Template>
  <TotalTime>137</TotalTime>
  <Words>771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Trebuchet MS</vt:lpstr>
      <vt:lpstr>Berlin</vt:lpstr>
      <vt:lpstr>From XAML to cross-platform development with Unity</vt:lpstr>
      <vt:lpstr>What is WPF 3D?</vt:lpstr>
      <vt:lpstr>Scene graph hierarchy in WPF</vt:lpstr>
      <vt:lpstr>Interaction with 3D elements in WPF</vt:lpstr>
      <vt:lpstr>WPF 3D engine limitations</vt:lpstr>
      <vt:lpstr>WPF 3D performance tips</vt:lpstr>
      <vt:lpstr>Unity – designed for building cross platform 3D apps</vt:lpstr>
      <vt:lpstr>Unity vs WPF comparison </vt:lpstr>
      <vt:lpstr>Our mission today</vt:lpstr>
      <vt:lpstr>Unity scripts demo hierarchy</vt:lpstr>
      <vt:lpstr>Demo time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Deyan Yosifov</dc:creator>
  <cp:lastModifiedBy>Deyan Yosifov</cp:lastModifiedBy>
  <cp:revision>23</cp:revision>
  <dcterms:created xsi:type="dcterms:W3CDTF">2020-02-11T08:31:31Z</dcterms:created>
  <dcterms:modified xsi:type="dcterms:W3CDTF">2020-02-11T15:58:52Z</dcterms:modified>
</cp:coreProperties>
</file>